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12"/>
  </p:notes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9" r:id="rId9"/>
    <p:sldId id="265" r:id="rId10"/>
    <p:sldId id="25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anish Ahmed" initials="DA" lastIdx="0" clrIdx="0">
    <p:extLst>
      <p:ext uri="{19B8F6BF-5375-455C-9EA6-DF929625EA0E}">
        <p15:presenceInfo xmlns:p15="http://schemas.microsoft.com/office/powerpoint/2012/main" userId="0f5a31b3ffa0057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03C014-FDC8-494C-B023-0BADF0E1C466}" type="datetimeFigureOut">
              <a:rPr lang="en-US" smtClean="0"/>
              <a:t>4/16/2017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3FFFF3-ACDF-4DE5-95EB-477A22AA0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327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3FFFF3-ACDF-4DE5-95EB-477A22AA0DB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967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3FFFF3-ACDF-4DE5-95EB-477A22AA0DB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076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3FFFF3-ACDF-4DE5-95EB-477A22AA0DB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7835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3FFFF3-ACDF-4DE5-95EB-477A22AA0DB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6046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3FFFF3-ACDF-4DE5-95EB-477A22AA0DB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1046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3FFFF3-ACDF-4DE5-95EB-477A22AA0DB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842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4/16/2017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psdgraphics.com/backgrounds/world-map-background/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sdgraphics.com/backgrounds/world-map-background/" TargetMode="External"/><Relationship Id="rId3" Type="http://schemas.openxmlformats.org/officeDocument/2006/relationships/hyperlink" Target="http://www.imf.org/external/pubs/ft/fandd/basics/gdp.htm" TargetMode="External"/><Relationship Id="rId7" Type="http://schemas.openxmlformats.org/officeDocument/2006/relationships/hyperlink" Target="http://data.un.org/Data.aspx?d=WDI&amp;f=Indicator_Code:SH.DYN.MORT" TargetMode="External"/><Relationship Id="rId2" Type="http://schemas.openxmlformats.org/officeDocument/2006/relationships/hyperlink" Target="http://www.economywatch.com/economic-statistics/year/2017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data.un.org/Data.aspx?d=WDI&amp;f=Indicator_Code:SP.DYN.LE00.IN" TargetMode="External"/><Relationship Id="rId5" Type="http://schemas.openxmlformats.org/officeDocument/2006/relationships/hyperlink" Target="http://data.un.org/Data.aspx?d=WDI&amp;f=Indicator_Code:NY.GDP.MKTP.CD" TargetMode="External"/><Relationship Id="rId4" Type="http://schemas.openxmlformats.org/officeDocument/2006/relationships/hyperlink" Target="http://www.geoba.se/population.php#country" TargetMode="External"/><Relationship Id="rId9" Type="http://schemas.openxmlformats.org/officeDocument/2006/relationships/hyperlink" Target="http://data.un.org/Browse.aspx?d=SNA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ata.un.org/Data.aspx?d=WDI&amp;f=Indicator_Code:SP.DYN.LE00.IN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ata.un.org/Data.aspx?d=WDI&amp;f=Indicator_Code:SH.DYN.MORT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ata.un.org/Data.aspx?d=WDI&amp;f=Indicator_Code:SH.DYN.MORT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ata.un.org/Data.aspx?d=WDI&amp;f=Indicator_Code:NY.GDP.MKTP.C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data.un.org/Data.aspx?d=WDI&amp;f=Indicator_Code:NY.GDP.MKTP.CD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conomywatch.com/economic-statistics/year/2017/" TargetMode="External"/><Relationship Id="rId2" Type="http://schemas.openxmlformats.org/officeDocument/2006/relationships/hyperlink" Target="http://www.geoba.se/population.php#country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1410797"/>
            <a:ext cx="8991600" cy="1645920"/>
          </a:xfrm>
          <a:ln>
            <a:solidFill>
              <a:schemeClr val="bg1"/>
            </a:solidFill>
          </a:ln>
        </p:spPr>
        <p:txBody>
          <a:bodyPr/>
          <a:lstStyle/>
          <a:p>
            <a:r>
              <a:rPr lang="en-US" cap="none" spc="0" dirty="0">
                <a:latin typeface="Calibri" panose="020F0502020204030204" pitchFamily="34" charset="0"/>
                <a:cs typeface="Calibri" panose="020F0502020204030204" pitchFamily="34" charset="0"/>
              </a:rPr>
              <a:t>DATA 620 Assignment 9.1</a:t>
            </a:r>
            <a:br>
              <a:rPr lang="en-US" cap="none" spc="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cap="none" spc="0" dirty="0">
                <a:latin typeface="Calibri" panose="020F0502020204030204" pitchFamily="34" charset="0"/>
                <a:cs typeface="Calibri" panose="020F0502020204030204" pitchFamily="34" charset="0"/>
              </a:rPr>
              <a:t>Countries Through Time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3228392"/>
            <a:ext cx="6801612" cy="2332653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Daanish Ahmed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DATA 620 9080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Spring 2017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Professor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Majed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Al-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Ghandour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UMUC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483868"/>
            <a:ext cx="76439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Image 1. 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World map background.  Retrieved from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http://www.psdgraphics.com/backgrounds/world-map-background/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179388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478131"/>
            <a:ext cx="7729728" cy="1188720"/>
          </a:xfrm>
        </p:spPr>
        <p:txBody>
          <a:bodyPr/>
          <a:lstStyle/>
          <a:p>
            <a:r>
              <a:rPr lang="en-US" cap="none" spc="0" dirty="0">
                <a:latin typeface="Calibri" panose="020F0502020204030204" pitchFamily="34" charset="0"/>
                <a:cs typeface="Calibri" panose="020F0502020204030204" pitchFamily="34" charset="0"/>
              </a:rP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030136"/>
            <a:ext cx="7729728" cy="4100076"/>
          </a:xfrm>
        </p:spPr>
        <p:txBody>
          <a:bodyPr>
            <a:normAutofit fontScale="85000" lnSpcReduction="20000"/>
          </a:bodyPr>
          <a:lstStyle/>
          <a:p>
            <a:pPr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2017 Economic Statistics and Indicators. (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n.d.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). Retrieved April 13, 2017, from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http://www.economywatch.com/economic-statistics/year/2017/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Callen, T. (2012, March 28). Gross Domestic Product: An Economy’s All. Retrieved April 13, 2017, from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http://www.imf.org/external/pubs/ft/fandd/basics/gdp.htm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Gazetteer Top 100 Rankings for Cities and Countries. (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n.d.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). Retrieved April 13, 2017, from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http://www.geoba.se/population.php#country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GDP at market prices (current US$). (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n.d.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). Retrieved April 10, 2017, from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http://data.un.org/Data.aspx?d=WDI&amp;f=Indicator_Code%3ANY.GDP.MKTP.CD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Life expectancy at birth, total (years). (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n.d.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). Retrieved April 10, 2017, from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http://data.un.org/Data.aspx?d=WDI&amp;f=Indicator_Code%3ASP.DYN.LE00.IN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Mortality rate, under-5 (per 1,000). (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n.d.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). Retrieved April 10, 2017, from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7"/>
              </a:rPr>
              <a:t>http://data.un.org/Data.aspx?d=WDI&amp;f=Indicator_Code%3ASH.DYN.MORT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PSD Graphics. (2009, March 2). World map background [Digital image]. Retrieved April 16, 2017, from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8"/>
              </a:rPr>
              <a:t>http://www.psdgraphics.com/backgrounds/world-map-background/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UNdata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: explorer. (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n.d.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). Retrieved April 10, 2017, from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9"/>
              </a:rPr>
              <a:t>http://data.un.org/Browse.aspx?d=SNA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4647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478131"/>
            <a:ext cx="7729728" cy="1188720"/>
          </a:xfrm>
        </p:spPr>
        <p:txBody>
          <a:bodyPr/>
          <a:lstStyle/>
          <a:p>
            <a:r>
              <a:rPr lang="en-US" cap="none" spc="0" dirty="0"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030136"/>
            <a:ext cx="7729728" cy="4127383"/>
          </a:xfrm>
        </p:spPr>
        <p:txBody>
          <a:bodyPr/>
          <a:lstStyle/>
          <a:p>
            <a:pPr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Country data from United Nations Statistics Division (“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UNData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,”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n.d.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United States, Sweden, China, Philippines, Afghanistan</a:t>
            </a:r>
          </a:p>
          <a:p>
            <a:pPr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Three main variables:</a:t>
            </a:r>
          </a:p>
          <a:p>
            <a:pPr marL="571500" lvl="1" indent="-342900">
              <a:buClr>
                <a:schemeClr val="bg1">
                  <a:lumMod val="50000"/>
                </a:schemeClr>
              </a:buClr>
              <a:buFont typeface="+mj-lt"/>
              <a:buAutoNum type="arabicParenR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Life Expectancy</a:t>
            </a:r>
          </a:p>
          <a:p>
            <a:pPr marL="571500" lvl="1" indent="-342900">
              <a:buClr>
                <a:schemeClr val="bg1">
                  <a:lumMod val="50000"/>
                </a:schemeClr>
              </a:buClr>
              <a:buFont typeface="+mj-lt"/>
              <a:buAutoNum type="arabicParenR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Mortality Rate (Children under 5)</a:t>
            </a:r>
          </a:p>
          <a:p>
            <a:pPr marL="571500" lvl="1" indent="-342900">
              <a:buClr>
                <a:schemeClr val="bg1">
                  <a:lumMod val="50000"/>
                </a:schemeClr>
              </a:buClr>
              <a:buFont typeface="+mj-lt"/>
              <a:buAutoNum type="arabicParenR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Gross Domestic Product (GDP)</a:t>
            </a:r>
          </a:p>
          <a:p>
            <a:pPr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Covers time period 1960-2015, including predictions up to 2020</a:t>
            </a:r>
          </a:p>
          <a:p>
            <a:pPr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Question: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Is there a relationship between GDP and life expectancy/mortality rate?  And how strong is it?</a:t>
            </a:r>
          </a:p>
        </p:txBody>
      </p:sp>
    </p:spTree>
    <p:extLst>
      <p:ext uri="{BB962C8B-B14F-4D97-AF65-F5344CB8AC3E}">
        <p14:creationId xmlns:p14="http://schemas.microsoft.com/office/powerpoint/2010/main" val="3753132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270588"/>
            <a:ext cx="7729728" cy="615820"/>
          </a:xfrm>
        </p:spPr>
        <p:txBody>
          <a:bodyPr>
            <a:normAutofit fontScale="90000"/>
          </a:bodyPr>
          <a:lstStyle/>
          <a:p>
            <a:r>
              <a:rPr lang="en-US" cap="none" spc="0" dirty="0">
                <a:latin typeface="Calibri" panose="020F0502020204030204" pitchFamily="34" charset="0"/>
                <a:cs typeface="Calibri" panose="020F0502020204030204" pitchFamily="34" charset="0"/>
              </a:rPr>
              <a:t>Life Expectancy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253" y="996493"/>
            <a:ext cx="9813493" cy="544114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733490" y="6409223"/>
            <a:ext cx="87250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Figure 1. 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Life Expectancy at Birth, 1960-2020.  Adapted from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http://data.un.org/Data.aspx?d=WDI&amp;f=Indicator_Code%3ASP.DYN.LE00.IN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87828" y="4248441"/>
            <a:ext cx="2052972" cy="12003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2020 Predictions (in Years):</a:t>
            </a:r>
          </a:p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United States: 79.57</a:t>
            </a:r>
          </a:p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Sweden: 83.13</a:t>
            </a:r>
          </a:p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China: 76.88</a:t>
            </a:r>
          </a:p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Philippines: 68.98</a:t>
            </a:r>
          </a:p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Afghanistan: 62.47</a:t>
            </a:r>
          </a:p>
        </p:txBody>
      </p:sp>
    </p:spTree>
    <p:extLst>
      <p:ext uri="{BB962C8B-B14F-4D97-AF65-F5344CB8AC3E}">
        <p14:creationId xmlns:p14="http://schemas.microsoft.com/office/powerpoint/2010/main" val="2792355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270588"/>
            <a:ext cx="7729728" cy="615820"/>
          </a:xfrm>
        </p:spPr>
        <p:txBody>
          <a:bodyPr>
            <a:normAutofit fontScale="90000"/>
          </a:bodyPr>
          <a:lstStyle/>
          <a:p>
            <a:r>
              <a:rPr lang="en-US" cap="none" spc="0" dirty="0">
                <a:latin typeface="Calibri" panose="020F0502020204030204" pitchFamily="34" charset="0"/>
                <a:cs typeface="Calibri" panose="020F0502020204030204" pitchFamily="34" charset="0"/>
              </a:rPr>
              <a:t>Child Mortality Rate (Under 5)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253" y="996493"/>
            <a:ext cx="9813493" cy="544114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03171" y="6409222"/>
            <a:ext cx="91856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Figure 2. 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Child Mortality Rate (Under 5), 1960-2020.  Adapted from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http://data.un.org/Data.aspx?d=WDI&amp;f=Indicator_Code%3ASH.DYN.MORT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097554" y="2502528"/>
            <a:ext cx="2052972" cy="12003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2020 Predictions:</a:t>
            </a:r>
          </a:p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United States: 5.7</a:t>
            </a:r>
          </a:p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Sweden: 3.0</a:t>
            </a:r>
          </a:p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China: 7.3</a:t>
            </a:r>
          </a:p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Philippines: 8.4</a:t>
            </a:r>
          </a:p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Afghanistan: 79.0</a:t>
            </a:r>
          </a:p>
        </p:txBody>
      </p:sp>
    </p:spTree>
    <p:extLst>
      <p:ext uri="{BB962C8B-B14F-4D97-AF65-F5344CB8AC3E}">
        <p14:creationId xmlns:p14="http://schemas.microsoft.com/office/powerpoint/2010/main" val="4056464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270588"/>
            <a:ext cx="7729728" cy="615820"/>
          </a:xfrm>
        </p:spPr>
        <p:txBody>
          <a:bodyPr>
            <a:normAutofit fontScale="90000"/>
          </a:bodyPr>
          <a:lstStyle/>
          <a:p>
            <a:r>
              <a:rPr lang="en-US" cap="none" spc="0" dirty="0">
                <a:latin typeface="Calibri" panose="020F0502020204030204" pitchFamily="34" charset="0"/>
                <a:cs typeface="Calibri" panose="020F0502020204030204" pitchFamily="34" charset="0"/>
              </a:rPr>
              <a:t>Child Mortality Rate, 2015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254" y="996493"/>
            <a:ext cx="9813491" cy="544114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753400" y="6409222"/>
            <a:ext cx="868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Figure 3. 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Child Mortality Rate (Under 5), 2015.  Adapted from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http://data.un.org/Data.aspx?d=WDI&amp;f=Indicator_Code%3ASH.DYN.MORT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03889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270588"/>
            <a:ext cx="7729728" cy="615820"/>
          </a:xfrm>
        </p:spPr>
        <p:txBody>
          <a:bodyPr>
            <a:normAutofit fontScale="90000"/>
          </a:bodyPr>
          <a:lstStyle/>
          <a:p>
            <a:r>
              <a:rPr lang="en-US" cap="none" spc="0" dirty="0">
                <a:latin typeface="Calibri" panose="020F0502020204030204" pitchFamily="34" charset="0"/>
                <a:cs typeface="Calibri" panose="020F0502020204030204" pitchFamily="34" charset="0"/>
              </a:rPr>
              <a:t>Gross Domestic Product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254" y="996493"/>
            <a:ext cx="9813491" cy="544114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645426" y="6409222"/>
            <a:ext cx="89011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Figure 4. 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Gross Domestic Product, 1960-2020.  Adapted from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http://data.un.org/Data.aspx?d=WDI&amp;f=Indicator_Code%3ANY.GDP.MKTP.CD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34823" y="4129992"/>
            <a:ext cx="2549786" cy="12003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2020 Predictions (in billions of US $):</a:t>
            </a:r>
          </a:p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United States: 20,652</a:t>
            </a:r>
          </a:p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Sweden: 580</a:t>
            </a:r>
          </a:p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China: 15,733</a:t>
            </a:r>
          </a:p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Philippines: 385</a:t>
            </a:r>
          </a:p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Afghanistan: 22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97709" y="3193926"/>
            <a:ext cx="21140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>
                <a:latin typeface="Calibri" panose="020F0502020204030204" pitchFamily="34" charset="0"/>
                <a:cs typeface="Calibri" panose="020F0502020204030204" pitchFamily="34" charset="0"/>
              </a:rPr>
              <a:t>Afghanistan missing GDP data from 1981 to 2001, corresponding approx. with Soviet invasion and Taliban rule.</a:t>
            </a:r>
          </a:p>
        </p:txBody>
      </p:sp>
    </p:spTree>
    <p:extLst>
      <p:ext uri="{BB962C8B-B14F-4D97-AF65-F5344CB8AC3E}">
        <p14:creationId xmlns:p14="http://schemas.microsoft.com/office/powerpoint/2010/main" val="240299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270588"/>
            <a:ext cx="7729728" cy="615820"/>
          </a:xfrm>
        </p:spPr>
        <p:txBody>
          <a:bodyPr>
            <a:normAutofit fontScale="90000"/>
          </a:bodyPr>
          <a:lstStyle/>
          <a:p>
            <a:r>
              <a:rPr lang="en-US" cap="none" spc="0" dirty="0">
                <a:latin typeface="Calibri" panose="020F0502020204030204" pitchFamily="34" charset="0"/>
                <a:cs typeface="Calibri" panose="020F0502020204030204" pitchFamily="34" charset="0"/>
              </a:rPr>
              <a:t>GDP, Stacked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254" y="996493"/>
            <a:ext cx="9813490" cy="544114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64578" y="6409222"/>
            <a:ext cx="92628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Figure 5. 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Total GDP of Included Nations, 1960-2015.  Adapted from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http://data.un.org/Data.aspx?d=WDI&amp;f=Indicator_Code%3ANY.GDP.MKTP.CD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17082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478131"/>
            <a:ext cx="7729728" cy="1188720"/>
          </a:xfrm>
        </p:spPr>
        <p:txBody>
          <a:bodyPr/>
          <a:lstStyle/>
          <a:p>
            <a:r>
              <a:rPr lang="en-US" cap="none" spc="0" dirty="0">
                <a:latin typeface="Calibri" panose="020F0502020204030204" pitchFamily="34" charset="0"/>
                <a:cs typeface="Calibri" panose="020F0502020204030204" pitchFamily="34" charset="0"/>
              </a:rPr>
              <a:t>Prediction Accuracy (2017)</a:t>
            </a: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19796639"/>
              </p:ext>
            </p:extLst>
          </p:nvPr>
        </p:nvGraphicFramePr>
        <p:xfrm>
          <a:off x="1234751" y="1797058"/>
          <a:ext cx="9722496" cy="2596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8928">
                  <a:extLst>
                    <a:ext uri="{9D8B030D-6E8A-4147-A177-3AD203B41FA5}">
                      <a16:colId xmlns:a16="http://schemas.microsoft.com/office/drawing/2014/main" val="1583162683"/>
                    </a:ext>
                  </a:extLst>
                </a:gridCol>
                <a:gridCol w="1388928">
                  <a:extLst>
                    <a:ext uri="{9D8B030D-6E8A-4147-A177-3AD203B41FA5}">
                      <a16:colId xmlns:a16="http://schemas.microsoft.com/office/drawing/2014/main" val="2517003650"/>
                    </a:ext>
                  </a:extLst>
                </a:gridCol>
                <a:gridCol w="1388928">
                  <a:extLst>
                    <a:ext uri="{9D8B030D-6E8A-4147-A177-3AD203B41FA5}">
                      <a16:colId xmlns:a16="http://schemas.microsoft.com/office/drawing/2014/main" val="95351468"/>
                    </a:ext>
                  </a:extLst>
                </a:gridCol>
                <a:gridCol w="1388928">
                  <a:extLst>
                    <a:ext uri="{9D8B030D-6E8A-4147-A177-3AD203B41FA5}">
                      <a16:colId xmlns:a16="http://schemas.microsoft.com/office/drawing/2014/main" val="167202436"/>
                    </a:ext>
                  </a:extLst>
                </a:gridCol>
                <a:gridCol w="1388928">
                  <a:extLst>
                    <a:ext uri="{9D8B030D-6E8A-4147-A177-3AD203B41FA5}">
                      <a16:colId xmlns:a16="http://schemas.microsoft.com/office/drawing/2014/main" val="822712517"/>
                    </a:ext>
                  </a:extLst>
                </a:gridCol>
                <a:gridCol w="1388928">
                  <a:extLst>
                    <a:ext uri="{9D8B030D-6E8A-4147-A177-3AD203B41FA5}">
                      <a16:colId xmlns:a16="http://schemas.microsoft.com/office/drawing/2014/main" val="3867661069"/>
                    </a:ext>
                  </a:extLst>
                </a:gridCol>
                <a:gridCol w="1388928">
                  <a:extLst>
                    <a:ext uri="{9D8B030D-6E8A-4147-A177-3AD203B41FA5}">
                      <a16:colId xmlns:a16="http://schemas.microsoft.com/office/drawing/2014/main" val="555281544"/>
                    </a:ext>
                  </a:extLst>
                </a:gridCol>
              </a:tblGrid>
              <a:tr h="415582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Life Expectancy (Tableau)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Life Expectancy (Actual)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Mortality Rate (Tableau)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Mortality Rate (Actual)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GDP (Tableau)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GDP (Actual)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4027734"/>
                  </a:ext>
                </a:extLst>
              </a:tr>
              <a:tr h="415582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United States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79.28 years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79.13 years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6.2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6.6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$18,947 billion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$19,284 billion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8515672"/>
                  </a:ext>
                </a:extLst>
              </a:tr>
              <a:tr h="415582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Sweden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82.59 years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81.67 years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3.0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3.5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$553 billion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$530 billion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8157308"/>
                  </a:ext>
                </a:extLst>
              </a:tr>
              <a:tr h="415582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China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76.33 years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75.59 years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9.1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16.2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$13,017 billion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$12,263 billion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6759348"/>
                  </a:ext>
                </a:extLst>
              </a:tr>
              <a:tr h="415582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Philippines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68.61 years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73.27 years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17.1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21.9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$335 billion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$345 billion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7034843"/>
                  </a:ext>
                </a:extLst>
              </a:tr>
              <a:tr h="415582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Afghanistan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61.43 years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51.67 years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86.2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161.6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$21 billion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$17 billion</a:t>
                      </a:r>
                      <a:endParaRPr lang="en-US" sz="14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330097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615189" y="4401531"/>
            <a:ext cx="89616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Table 1. 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Prediction Accuracy for Life Expectancy, Mortality Rate, and GDP.  Adapted from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http://www.geoba.se/population.php#country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</a:p>
          <a:p>
            <a:pPr algn="ctr"/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http://www.economywatch.com/economic-statistics/year/2017/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2231134" y="5056265"/>
            <a:ext cx="7729728" cy="143691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None/>
            </a:pPr>
            <a:r>
              <a:rPr lang="en-US" sz="1600" u="sng" dirty="0">
                <a:latin typeface="Calibri" panose="020F0502020204030204" pitchFamily="34" charset="0"/>
                <a:cs typeface="Calibri" panose="020F0502020204030204" pitchFamily="34" charset="0"/>
              </a:rPr>
              <a:t>Confidence in Tableau Predictions:</a:t>
            </a:r>
          </a:p>
          <a:p>
            <a:pPr marL="0" indent="0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None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Life Expectancy: 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Medium</a:t>
            </a:r>
          </a:p>
          <a:p>
            <a:pPr marL="0" indent="0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None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Mortality Rate: 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Very Low</a:t>
            </a:r>
          </a:p>
          <a:p>
            <a:pPr marL="0" indent="0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None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GDP: 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Very High</a:t>
            </a:r>
          </a:p>
        </p:txBody>
      </p:sp>
    </p:spTree>
    <p:extLst>
      <p:ext uri="{BB962C8B-B14F-4D97-AF65-F5344CB8AC3E}">
        <p14:creationId xmlns:p14="http://schemas.microsoft.com/office/powerpoint/2010/main" val="1304323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478131"/>
            <a:ext cx="7729728" cy="1188720"/>
          </a:xfrm>
        </p:spPr>
        <p:txBody>
          <a:bodyPr/>
          <a:lstStyle/>
          <a:p>
            <a:r>
              <a:rPr lang="en-US" cap="none" spc="0" dirty="0">
                <a:latin typeface="Calibri" panose="020F0502020204030204" pitchFamily="34" charset="0"/>
                <a:cs typeface="Calibri" panose="020F0502020204030204" pitchFamily="34" charset="0"/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030136"/>
            <a:ext cx="7729728" cy="4127383"/>
          </a:xfrm>
        </p:spPr>
        <p:txBody>
          <a:bodyPr/>
          <a:lstStyle/>
          <a:p>
            <a:pPr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Initial Question: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Is there a relationship between GDP and life expectancy/mortality rate?  And how strong is it?</a:t>
            </a:r>
          </a:p>
          <a:p>
            <a:pPr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There is a general correlation between life expectancy/mortality rate and GDP</a:t>
            </a:r>
          </a:p>
          <a:p>
            <a:pPr lvl="1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As life expectancy or mortality rate improves, GDP tends to improve as well</a:t>
            </a:r>
          </a:p>
          <a:p>
            <a:pPr marL="228600" lvl="1" indent="0">
              <a:buClr>
                <a:schemeClr val="bg1">
                  <a:lumMod val="50000"/>
                </a:schemeClr>
              </a:buClr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However, the relationship between these variables is not as strong as initially thought.</a:t>
            </a:r>
          </a:p>
          <a:p>
            <a:pPr lvl="1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Sweden (high life expectancy, low GDP)</a:t>
            </a:r>
          </a:p>
          <a:p>
            <a:pPr lvl="1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China (very high GDP, higher child mortality)</a:t>
            </a:r>
          </a:p>
          <a:p>
            <a:pPr marL="0" indent="0">
              <a:buClr>
                <a:schemeClr val="bg1">
                  <a:lumMod val="50000"/>
                </a:schemeClr>
              </a:buClr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3663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644</TotalTime>
  <Words>1003</Words>
  <Application>Microsoft Office PowerPoint</Application>
  <PresentationFormat>Widescreen</PresentationFormat>
  <Paragraphs>119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Gill Sans MT</vt:lpstr>
      <vt:lpstr>Wingdings</vt:lpstr>
      <vt:lpstr>Parcel</vt:lpstr>
      <vt:lpstr>DATA 620 Assignment 9.1 Countries Through Time</vt:lpstr>
      <vt:lpstr>Introduction</vt:lpstr>
      <vt:lpstr>Life Expectancy</vt:lpstr>
      <vt:lpstr>Child Mortality Rate (Under 5)</vt:lpstr>
      <vt:lpstr>Child Mortality Rate, 2015</vt:lpstr>
      <vt:lpstr>Gross Domestic Product</vt:lpstr>
      <vt:lpstr>GDP, Stacked</vt:lpstr>
      <vt:lpstr>Prediction Accuracy (2017)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620 Assignment 9.1</dc:title>
  <dc:creator>Daanish Ahmed</dc:creator>
  <cp:lastModifiedBy>Daanish Ahmed</cp:lastModifiedBy>
  <cp:revision>36</cp:revision>
  <dcterms:created xsi:type="dcterms:W3CDTF">2017-04-15T17:45:16Z</dcterms:created>
  <dcterms:modified xsi:type="dcterms:W3CDTF">2017-04-16T21:17:14Z</dcterms:modified>
</cp:coreProperties>
</file>

<file path=docProps/thumbnail.jpeg>
</file>